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25"/>
  </p:notesMasterIdLst>
  <p:sldIdLst>
    <p:sldId id="256" r:id="rId2"/>
    <p:sldId id="338" r:id="rId3"/>
    <p:sldId id="339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91" r:id="rId2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ad Moroz" initials="D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97"/>
  </p:normalViewPr>
  <p:slideViewPr>
    <p:cSldViewPr>
      <p:cViewPr varScale="1">
        <p:scale>
          <a:sx n="108" d="100"/>
          <a:sy n="108" d="100"/>
        </p:scale>
        <p:origin x="50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26A8281-EF2C-4F0C-9688-8810E6D3AF8E}" type="datetimeFigureOut">
              <a:rPr lang="ru-RU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7C6C14F-9C08-46EF-88A8-3F387596EF8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473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569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80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885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889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97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005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4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893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24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72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75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07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89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15.04.2019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3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hyperlink" Target="http://wiki.technicalvision.ru/index.php/%D0%A4%D0%B0%D0%B9%D0%BB:3-2-9.jpg" TargetMode="External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technicalvision.ru/index.php/%D0%A4%D0%B0%D0%B9%D0%BB:3-2-1.jp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5440" y="692696"/>
            <a:ext cx="7772400" cy="3126209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dirty="0" smtClean="0"/>
              <a:t>Системы технического зрения</a:t>
            </a:r>
            <a:endParaRPr lang="ru-RU" dirty="0"/>
          </a:p>
        </p:txBody>
      </p:sp>
      <p:sp>
        <p:nvSpPr>
          <p:cNvPr id="1638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440" y="4581128"/>
            <a:ext cx="10081120" cy="792088"/>
          </a:xfrm>
        </p:spPr>
        <p:txBody>
          <a:bodyPr>
            <a:normAutofit/>
          </a:bodyPr>
          <a:lstStyle/>
          <a:p>
            <a:r>
              <a:rPr lang="ru-RU" dirty="0" smtClean="0"/>
              <a:t>Гистограммы. </a:t>
            </a:r>
            <a:r>
              <a:rPr lang="ru-RU" dirty="0" smtClean="0"/>
              <a:t>Цветовое пространство </a:t>
            </a:r>
            <a:r>
              <a:rPr lang="en-US" dirty="0" smtClean="0"/>
              <a:t>HSV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полутоновое изображение</a:t>
            </a:r>
            <a:endParaRPr lang="ru-RU" dirty="0"/>
          </a:p>
        </p:txBody>
      </p:sp>
      <p:pic>
        <p:nvPicPr>
          <p:cNvPr id="12" name="Содержимое 11" descr="greyscale_orig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690773" y="1846263"/>
            <a:ext cx="4901171" cy="4022725"/>
          </a:xfrm>
        </p:spPr>
      </p:pic>
      <p:pic>
        <p:nvPicPr>
          <p:cNvPr id="13" name="Содержимое 12" descr="greyscale_orig_his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816080" y="1846263"/>
            <a:ext cx="5149089" cy="4022725"/>
          </a:xfrm>
        </p:spPr>
      </p:pic>
      <p:sp>
        <p:nvSpPr>
          <p:cNvPr id="15" name="Стрелка вправо 14"/>
          <p:cNvSpPr/>
          <p:nvPr/>
        </p:nvSpPr>
        <p:spPr>
          <a:xfrm>
            <a:off x="5843972" y="3857625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3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полутоновое изображение</a:t>
            </a:r>
            <a:endParaRPr lang="ru-RU" dirty="0"/>
          </a:p>
        </p:txBody>
      </p:sp>
      <p:pic>
        <p:nvPicPr>
          <p:cNvPr id="7" name="Содержимое 6" descr="greyscale_mod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09174" y="1834192"/>
            <a:ext cx="4926786" cy="4022725"/>
          </a:xfrm>
        </p:spPr>
      </p:pic>
      <p:pic>
        <p:nvPicPr>
          <p:cNvPr id="9" name="Содержимое 8" descr="greyscale_mod_his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672064" y="1857698"/>
            <a:ext cx="5166548" cy="4038568"/>
          </a:xfrm>
        </p:spPr>
      </p:pic>
      <p:sp>
        <p:nvSpPr>
          <p:cNvPr id="15" name="Стрелка вправо 14"/>
          <p:cNvSpPr/>
          <p:nvPr/>
        </p:nvSpPr>
        <p:spPr>
          <a:xfrm>
            <a:off x="5854638" y="3660958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0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а что же с цветом?</a:t>
            </a:r>
            <a:endParaRPr lang="ru-RU" dirty="0"/>
          </a:p>
        </p:txBody>
      </p:sp>
      <p:pic>
        <p:nvPicPr>
          <p:cNvPr id="8" name="Содержимое 7" descr="color_orig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681471" y="1834828"/>
            <a:ext cx="4901171" cy="4022725"/>
          </a:xfrm>
        </p:spPr>
      </p:pic>
      <p:pic>
        <p:nvPicPr>
          <p:cNvPr id="11" name="Содержимое 10" descr="color_orig_his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816080" y="1834828"/>
            <a:ext cx="4987812" cy="3898855"/>
          </a:xfrm>
        </p:spPr>
      </p:pic>
      <p:sp>
        <p:nvSpPr>
          <p:cNvPr id="15" name="Стрелка вправо 14"/>
          <p:cNvSpPr/>
          <p:nvPr/>
        </p:nvSpPr>
        <p:spPr>
          <a:xfrm>
            <a:off x="5807968" y="3789040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</a:t>
            </a:r>
            <a:r>
              <a:rPr lang="en-US" dirty="0" smtClean="0"/>
              <a:t>HSV</a:t>
            </a:r>
            <a:endParaRPr lang="ru-RU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1864" y="1916835"/>
            <a:ext cx="23622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9616" y="2060848"/>
            <a:ext cx="16954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2184" y="2276872"/>
            <a:ext cx="20955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3935760" y="486916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Hue </a:t>
            </a:r>
            <a:r>
              <a:rPr lang="en-US" dirty="0"/>
              <a:t>(</a:t>
            </a:r>
            <a:r>
              <a:rPr lang="ru-RU" dirty="0"/>
              <a:t>Тон), </a:t>
            </a:r>
            <a:r>
              <a:rPr lang="en-US" dirty="0"/>
              <a:t>Saturation(</a:t>
            </a:r>
            <a:r>
              <a:rPr lang="ru-RU" dirty="0"/>
              <a:t>Насыщенность), </a:t>
            </a:r>
            <a:r>
              <a:rPr lang="en-US" dirty="0" smtClean="0"/>
              <a:t>Value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/>
              <a:t>Интенсивность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Очевидно, что в данном случае, нас интересует </a:t>
            </a:r>
            <a:r>
              <a:rPr lang="en-US" dirty="0" smtClean="0"/>
              <a:t>Value!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9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Opencv_hsv</a:t>
            </a:r>
            <a:endParaRPr lang="ru-RU" dirty="0"/>
          </a:p>
        </p:txBody>
      </p:sp>
      <p:pic>
        <p:nvPicPr>
          <p:cNvPr id="6" name="Содержимое 5" descr="prog_hsv_main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5534" r="31252"/>
          <a:stretch/>
        </p:blipFill>
        <p:spPr>
          <a:xfrm>
            <a:off x="4439816" y="121751"/>
            <a:ext cx="5616624" cy="6698741"/>
          </a:xfr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а что же с цветом?</a:t>
            </a:r>
            <a:endParaRPr lang="ru-RU" dirty="0"/>
          </a:p>
        </p:txBody>
      </p:sp>
      <p:pic>
        <p:nvPicPr>
          <p:cNvPr id="11" name="Содержимое 10" descr="color_orig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678619" y="1846263"/>
            <a:ext cx="4901171" cy="4022725"/>
          </a:xfrm>
        </p:spPr>
      </p:pic>
      <p:pic>
        <p:nvPicPr>
          <p:cNvPr id="9" name="Содержимое 8" descr="color_enh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816080" y="1846263"/>
            <a:ext cx="4916664" cy="4022725"/>
          </a:xfrm>
        </p:spPr>
      </p:pic>
      <p:sp>
        <p:nvSpPr>
          <p:cNvPr id="15" name="Стрелка вправо 14"/>
          <p:cNvSpPr/>
          <p:nvPr/>
        </p:nvSpPr>
        <p:spPr>
          <a:xfrm>
            <a:off x="5879976" y="3933056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5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а что же с цветом?</a:t>
            </a:r>
            <a:endParaRPr lang="ru-RU" dirty="0"/>
          </a:p>
        </p:txBody>
      </p:sp>
      <p:pic>
        <p:nvPicPr>
          <p:cNvPr id="7" name="Содержимое 6" descr="color_enh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9256" y="1840533"/>
            <a:ext cx="4916663" cy="4022725"/>
          </a:xfrm>
        </p:spPr>
      </p:pic>
      <p:pic>
        <p:nvPicPr>
          <p:cNvPr id="10" name="Содержимое 9" descr="color_enh_hist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744073" y="1846263"/>
            <a:ext cx="5149090" cy="4022725"/>
          </a:xfrm>
        </p:spPr>
      </p:pic>
      <p:sp>
        <p:nvSpPr>
          <p:cNvPr id="15" name="Стрелка вправо 14"/>
          <p:cNvSpPr/>
          <p:nvPr/>
        </p:nvSpPr>
        <p:spPr>
          <a:xfrm>
            <a:off x="5735960" y="3861048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4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Гистограммы</a:t>
            </a:r>
            <a:endParaRPr lang="ru-RU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5" y="1844824"/>
            <a:ext cx="21050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6043" y="1844824"/>
            <a:ext cx="21050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5600" y="4869160"/>
            <a:ext cx="240030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84035" y="4869163"/>
            <a:ext cx="23907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Стрелка вправо 7"/>
          <p:cNvSpPr/>
          <p:nvPr/>
        </p:nvSpPr>
        <p:spPr>
          <a:xfrm>
            <a:off x="5303912" y="3068960"/>
            <a:ext cx="86409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5159896" y="5661248"/>
            <a:ext cx="10081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Гистограммы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Нелинейная коррекция</a:t>
            </a:r>
            <a:endParaRPr lang="ru-RU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5600" y="2708923"/>
            <a:ext cx="19050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5600" y="4797155"/>
            <a:ext cx="19050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8882" y="2570814"/>
            <a:ext cx="3423396" cy="330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трелка вниз 6"/>
          <p:cNvSpPr/>
          <p:nvPr/>
        </p:nvSpPr>
        <p:spPr>
          <a:xfrm>
            <a:off x="3431704" y="4221088"/>
            <a:ext cx="14401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2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Шумоподавление</a:t>
            </a:r>
            <a:endParaRPr lang="ru-RU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4" y="1916832"/>
            <a:ext cx="3099518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5735960" y="2276872"/>
            <a:ext cx="25922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Соль и перец:</a:t>
            </a:r>
          </a:p>
          <a:p>
            <a:r>
              <a:rPr lang="ru-RU" dirty="0"/>
              <a:t>случайные черные и</a:t>
            </a:r>
          </a:p>
          <a:p>
            <a:r>
              <a:rPr lang="ru-RU" dirty="0"/>
              <a:t>белые пиксели</a:t>
            </a:r>
          </a:p>
          <a:p>
            <a:r>
              <a:rPr lang="ru-RU" dirty="0"/>
              <a:t>• </a:t>
            </a:r>
            <a:r>
              <a:rPr lang="ru-RU" b="1" dirty="0"/>
              <a:t>Импульсный:</a:t>
            </a:r>
          </a:p>
          <a:p>
            <a:r>
              <a:rPr lang="ru-RU" dirty="0"/>
              <a:t>случайные белые</a:t>
            </a:r>
          </a:p>
          <a:p>
            <a:r>
              <a:rPr lang="ru-RU" dirty="0"/>
              <a:t>пиксели</a:t>
            </a:r>
          </a:p>
          <a:p>
            <a:r>
              <a:rPr lang="ru-RU" dirty="0"/>
              <a:t>• </a:t>
            </a:r>
            <a:r>
              <a:rPr lang="ru-RU" b="1" dirty="0"/>
              <a:t>Гауссов: колебания</a:t>
            </a:r>
          </a:p>
          <a:p>
            <a:r>
              <a:rPr lang="ru-RU" dirty="0"/>
              <a:t>яркости,</a:t>
            </a:r>
          </a:p>
          <a:p>
            <a:r>
              <a:rPr lang="ru-RU" dirty="0"/>
              <a:t>распределенные по</a:t>
            </a:r>
          </a:p>
          <a:p>
            <a:r>
              <a:rPr lang="ru-RU" dirty="0"/>
              <a:t>нормальному закону</a:t>
            </a:r>
          </a:p>
        </p:txBody>
      </p:sp>
    </p:spTree>
    <p:extLst>
      <p:ext uri="{BB962C8B-B14F-4D97-AF65-F5344CB8AC3E}">
        <p14:creationId xmlns:p14="http://schemas.microsoft.com/office/powerpoint/2010/main" val="112527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Opencv_first_steps</a:t>
            </a:r>
            <a:endParaRPr lang="ru-RU" dirty="0"/>
          </a:p>
        </p:txBody>
      </p:sp>
      <p:pic>
        <p:nvPicPr>
          <p:cNvPr id="8" name="Содержимое 9" descr="prog_first_steps_1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5215" r="15226"/>
          <a:stretch/>
        </p:blipFill>
        <p:spPr>
          <a:xfrm>
            <a:off x="4151784" y="594359"/>
            <a:ext cx="7920880" cy="561960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Бинарное изображение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935480"/>
            <a:ext cx="8229600" cy="1493520"/>
          </a:xfrm>
        </p:spPr>
        <p:txBody>
          <a:bodyPr/>
          <a:lstStyle/>
          <a:p>
            <a:r>
              <a:rPr lang="ru-RU" dirty="0" smtClean="0"/>
              <a:t>Уменьшение объёма информации</a:t>
            </a:r>
          </a:p>
          <a:p>
            <a:r>
              <a:rPr lang="ru-RU" dirty="0" smtClean="0"/>
              <a:t>Упрощение её обработки</a:t>
            </a:r>
          </a:p>
          <a:p>
            <a:r>
              <a:rPr lang="ru-RU" dirty="0" smtClean="0"/>
              <a:t>Как её произвести?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4" name="Рисунок 3" descr="3-2-1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5641" y="3573017"/>
            <a:ext cx="2066925" cy="2066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Рисунок 4" descr="3-2-9.jpg">
            <a:hlinkClick r:id="rId4"/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6080" y="3573017"/>
            <a:ext cx="2152650" cy="2066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Стрелка вправо 5"/>
          <p:cNvSpPr/>
          <p:nvPr/>
        </p:nvSpPr>
        <p:spPr>
          <a:xfrm>
            <a:off x="5447928" y="4653136"/>
            <a:ext cx="10081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Бинарное изображение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81200" y="1935480"/>
            <a:ext cx="8229600" cy="1493520"/>
          </a:xfrm>
        </p:spPr>
        <p:txBody>
          <a:bodyPr/>
          <a:lstStyle/>
          <a:p>
            <a:r>
              <a:rPr lang="ru-RU" dirty="0" smtClean="0"/>
              <a:t>На основе обработки </a:t>
            </a:r>
            <a:r>
              <a:rPr lang="ru-RU" dirty="0" err="1" smtClean="0"/>
              <a:t>гистограмы</a:t>
            </a:r>
            <a:r>
              <a:rPr lang="ru-RU" dirty="0" smtClean="0"/>
              <a:t> яркостей</a:t>
            </a:r>
          </a:p>
          <a:p>
            <a:r>
              <a:rPr lang="ru-RU" dirty="0" smtClean="0"/>
              <a:t>Выбор конкретного положения?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150530" name="Picture 2" descr="http://wiki.technicalvision.ru/images/5/51/3-1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7608" y="2924944"/>
            <a:ext cx="6840760" cy="3287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36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opencv_binarization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Оригинал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9" name="Содержимое 8" descr="binary_orig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1981200" y="2914092"/>
            <a:ext cx="4040188" cy="3047528"/>
          </a:xfrm>
        </p:spPr>
      </p:pic>
      <p:pic>
        <p:nvPicPr>
          <p:cNvPr id="10" name="Содержимое 9" descr="binary_simple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6312024" y="2348880"/>
            <a:ext cx="3970395" cy="3846513"/>
          </a:xfrm>
        </p:spPr>
      </p:pic>
    </p:spTree>
    <p:extLst>
      <p:ext uri="{BB962C8B-B14F-4D97-AF65-F5344CB8AC3E}">
        <p14:creationId xmlns:p14="http://schemas.microsoft.com/office/powerpoint/2010/main" val="179961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38247643-37AB-47DE-B7BD-7A64FEB133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EBC3119-F8E7-4266-91B8-7A1E808B48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57D15890-6502-4FAA-AB03-AFAC88EE29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348" r="2" b="11241"/>
          <a:stretch/>
        </p:blipFill>
        <p:spPr>
          <a:xfrm>
            <a:off x="4104079" y="10"/>
            <a:ext cx="811127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Задание №4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ru-RU" dirty="0" smtClean="0"/>
              <a:t>Мы попробуем распознать код товара и место, где он лежит</a:t>
            </a:r>
          </a:p>
          <a:p>
            <a:r>
              <a:rPr lang="ru-RU" dirty="0" smtClean="0"/>
              <a:t>Для этого на первом этапе нам нужно сделать изображение бинарным и ”почистить» от шумов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6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Opencv_first_steps</a:t>
            </a:r>
            <a:endParaRPr lang="ru-RU" dirty="0"/>
          </a:p>
        </p:txBody>
      </p:sp>
      <p:pic>
        <p:nvPicPr>
          <p:cNvPr id="5" name="Содержимое 4" descr="prog_first_steps_2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7395" r="12741"/>
          <a:stretch/>
        </p:blipFill>
        <p:spPr>
          <a:xfrm>
            <a:off x="4223791" y="332656"/>
            <a:ext cx="7770173" cy="6264696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Opencv_first_steps</a:t>
            </a:r>
            <a:r>
              <a:rPr lang="ru-RU" dirty="0" smtClean="0"/>
              <a:t>: подключаемы библиотеки</a:t>
            </a:r>
            <a:endParaRPr lang="ru-RU" dirty="0"/>
          </a:p>
        </p:txBody>
      </p:sp>
      <p:pic>
        <p:nvPicPr>
          <p:cNvPr id="6" name="Содержимое 5" descr="pro-file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b="20930"/>
          <a:stretch/>
        </p:blipFill>
        <p:spPr>
          <a:xfrm>
            <a:off x="2316762" y="2276872"/>
            <a:ext cx="7619435" cy="2880320"/>
          </a:xfrm>
        </p:spPr>
      </p:pic>
    </p:spTree>
    <p:extLst>
      <p:ext uri="{BB962C8B-B14F-4D97-AF65-F5344CB8AC3E}">
        <p14:creationId xmlns:p14="http://schemas.microsoft.com/office/powerpoint/2010/main" val="12525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разложение по каналам</a:t>
            </a:r>
            <a:endParaRPr lang="ru-RU" dirty="0"/>
          </a:p>
        </p:txBody>
      </p:sp>
      <p:pic>
        <p:nvPicPr>
          <p:cNvPr id="8" name="Содержимое 7" descr="color_orig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911424" y="1846261"/>
            <a:ext cx="4901171" cy="4022725"/>
          </a:xfrm>
        </p:spPr>
      </p:pic>
      <p:pic>
        <p:nvPicPr>
          <p:cNvPr id="11" name="Содержимое 10" descr="color_orig_his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588359" y="1847972"/>
            <a:ext cx="5146279" cy="4022725"/>
          </a:xfrm>
        </p:spPr>
      </p:pic>
      <p:sp>
        <p:nvSpPr>
          <p:cNvPr id="15" name="Стрелка вправо 14"/>
          <p:cNvSpPr/>
          <p:nvPr/>
        </p:nvSpPr>
        <p:spPr>
          <a:xfrm>
            <a:off x="5951984" y="3933056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1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Попробуем улучшить изображение!</a:t>
            </a:r>
            <a:endParaRPr lang="ru-RU" dirty="0"/>
          </a:p>
        </p:txBody>
      </p:sp>
      <p:pic>
        <p:nvPicPr>
          <p:cNvPr id="7" name="Содержимое 6" descr="greyscale_ori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67642" y="1846266"/>
            <a:ext cx="4901171" cy="4022725"/>
          </a:xfrm>
        </p:spPr>
      </p:pic>
    </p:spTree>
    <p:extLst>
      <p:ext uri="{BB962C8B-B14F-4D97-AF65-F5344CB8AC3E}">
        <p14:creationId xmlns:p14="http://schemas.microsoft.com/office/powerpoint/2010/main" val="22439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Opencv_histogram</a:t>
            </a:r>
            <a:endParaRPr lang="ru-RU" dirty="0"/>
          </a:p>
        </p:txBody>
      </p:sp>
      <p:pic>
        <p:nvPicPr>
          <p:cNvPr id="6" name="Содержимое 5" descr="prog_linear_ma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43847" y="1846266"/>
            <a:ext cx="5948756" cy="4022725"/>
          </a:xfrm>
        </p:spPr>
      </p:pic>
    </p:spTree>
    <p:extLst>
      <p:ext uri="{BB962C8B-B14F-4D97-AF65-F5344CB8AC3E}">
        <p14:creationId xmlns:p14="http://schemas.microsoft.com/office/powerpoint/2010/main" val="291845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Opencv_histogram</a:t>
            </a:r>
            <a:endParaRPr lang="ru-RU" dirty="0"/>
          </a:p>
        </p:txBody>
      </p:sp>
      <p:pic>
        <p:nvPicPr>
          <p:cNvPr id="7" name="Содержимое 6" descr="prog_linear_his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2050" y="2386016"/>
            <a:ext cx="7372350" cy="2943225"/>
          </a:xfrm>
        </p:spPr>
      </p:pic>
    </p:spTree>
    <p:extLst>
      <p:ext uri="{BB962C8B-B14F-4D97-AF65-F5344CB8AC3E}">
        <p14:creationId xmlns:p14="http://schemas.microsoft.com/office/powerpoint/2010/main" val="5436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Opencv_histogram</a:t>
            </a:r>
            <a:endParaRPr lang="ru-RU" dirty="0"/>
          </a:p>
        </p:txBody>
      </p:sp>
      <p:pic>
        <p:nvPicPr>
          <p:cNvPr id="7" name="Содержимое 6" descr="prog_linear_en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08265" y="2314575"/>
            <a:ext cx="7019925" cy="3086100"/>
          </a:xfrm>
        </p:spPr>
      </p:pic>
    </p:spTree>
    <p:extLst>
      <p:ext uri="{BB962C8B-B14F-4D97-AF65-F5344CB8AC3E}">
        <p14:creationId xmlns:p14="http://schemas.microsoft.com/office/powerpoint/2010/main" val="16080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1550</TotalTime>
  <Words>183</Words>
  <Application>Microsoft Macintosh PowerPoint</Application>
  <PresentationFormat>Widescreen</PresentationFormat>
  <Paragraphs>59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Retrospect</vt:lpstr>
      <vt:lpstr>Системы технического зрения</vt:lpstr>
      <vt:lpstr>Opencv_first_steps</vt:lpstr>
      <vt:lpstr>Opencv_first_steps</vt:lpstr>
      <vt:lpstr>Opencv_first_steps: подключаемы библиотеки</vt:lpstr>
      <vt:lpstr>Гистограммы: разложение по каналам</vt:lpstr>
      <vt:lpstr>Попробуем улучшить изображение!</vt:lpstr>
      <vt:lpstr>Opencv_histogram</vt:lpstr>
      <vt:lpstr>Opencv_histogram</vt:lpstr>
      <vt:lpstr>Opencv_histogram</vt:lpstr>
      <vt:lpstr>Гистограммы: полутоновое изображение</vt:lpstr>
      <vt:lpstr>Гистограммы: полутоновое изображение</vt:lpstr>
      <vt:lpstr>Гистограммы: а что же с цветом?</vt:lpstr>
      <vt:lpstr>Гистограммы: HSV</vt:lpstr>
      <vt:lpstr>Opencv_hsv</vt:lpstr>
      <vt:lpstr>Гистограммы: а что же с цветом?</vt:lpstr>
      <vt:lpstr>Гистограммы: а что же с цветом?</vt:lpstr>
      <vt:lpstr>Гистограммы</vt:lpstr>
      <vt:lpstr>Гистограммы</vt:lpstr>
      <vt:lpstr>Шумоподавление</vt:lpstr>
      <vt:lpstr>Бинарное изображение</vt:lpstr>
      <vt:lpstr>Бинарное изображение</vt:lpstr>
      <vt:lpstr>opencv_binarization</vt:lpstr>
      <vt:lpstr>Задание №4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компьютерное зрение</dc:title>
  <dc:creator>Алексей Макашов</dc:creator>
  <cp:lastModifiedBy>Alexey Makashov</cp:lastModifiedBy>
  <cp:revision>40</cp:revision>
  <dcterms:created xsi:type="dcterms:W3CDTF">2013-12-05T12:22:38Z</dcterms:created>
  <dcterms:modified xsi:type="dcterms:W3CDTF">2019-04-15T11:33:22Z</dcterms:modified>
</cp:coreProperties>
</file>